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activeX/activeX9.xml" ContentType="application/vnd.ms-office.activeX+xml"/>
  <Override PartName="/ppt/activeX/activeX2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8" r:id="rId12"/>
    <p:sldId id="329" r:id="rId13"/>
    <p:sldId id="330" r:id="rId14"/>
    <p:sldId id="331" r:id="rId15"/>
    <p:sldId id="332" r:id="rId16"/>
    <p:sldId id="325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3" r:id="rId25"/>
    <p:sldId id="29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8FF1436-D20C-4F6C-B94D-F10CBE8356C6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C2F54A7-C6EA-49FE-ACD8-A689BE8D8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slideLayout" Target="../slideLayouts/slideLayout6.xml"/><Relationship Id="rId5" Type="http://schemas.openxmlformats.org/officeDocument/2006/relationships/control" Target="../activeX/activeX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6.xml"/><Relationship Id="rId3" Type="http://schemas.openxmlformats.org/officeDocument/2006/relationships/control" Target="../activeX/activeX11.xml"/><Relationship Id="rId7" Type="http://schemas.openxmlformats.org/officeDocument/2006/relationships/control" Target="../activeX/activeX15.xml"/><Relationship Id="rId2" Type="http://schemas.openxmlformats.org/officeDocument/2006/relationships/control" Target="../activeX/activeX10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4.xml"/><Relationship Id="rId5" Type="http://schemas.openxmlformats.org/officeDocument/2006/relationships/control" Target="../activeX/activeX13.xml"/><Relationship Id="rId4" Type="http://schemas.openxmlformats.org/officeDocument/2006/relationships/control" Target="../activeX/activeX12.xml"/><Relationship Id="rId9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8.xml"/><Relationship Id="rId2" Type="http://schemas.openxmlformats.org/officeDocument/2006/relationships/control" Target="../activeX/activeX17.xml"/><Relationship Id="rId1" Type="http://schemas.openxmlformats.org/officeDocument/2006/relationships/vmlDrawing" Target="../drawings/vmlDrawing3.vml"/><Relationship Id="rId5" Type="http://schemas.openxmlformats.org/officeDocument/2006/relationships/slideLayout" Target="../slideLayouts/slideLayout6.xml"/><Relationship Id="rId4" Type="http://schemas.openxmlformats.org/officeDocument/2006/relationships/control" Target="../activeX/activeX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1.xml"/><Relationship Id="rId2" Type="http://schemas.openxmlformats.org/officeDocument/2006/relationships/control" Target="../activeX/activeX20.xml"/><Relationship Id="rId1" Type="http://schemas.openxmlformats.org/officeDocument/2006/relationships/vmlDrawing" Target="../drawings/vmlDrawing4.vml"/><Relationship Id="rId5" Type="http://schemas.openxmlformats.org/officeDocument/2006/relationships/slideLayout" Target="../slideLayouts/slideLayout6.xml"/><Relationship Id="rId4" Type="http://schemas.openxmlformats.org/officeDocument/2006/relationships/control" Target="../activeX/activeX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4.xml"/><Relationship Id="rId2" Type="http://schemas.openxmlformats.org/officeDocument/2006/relationships/control" Target="../activeX/activeX23.xml"/><Relationship Id="rId1" Type="http://schemas.openxmlformats.org/officeDocument/2006/relationships/vmlDrawing" Target="../drawings/vmlDrawing5.vml"/><Relationship Id="rId5" Type="http://schemas.openxmlformats.org/officeDocument/2006/relationships/slideLayout" Target="../slideLayouts/slideLayout6.xml"/><Relationship Id="rId4" Type="http://schemas.openxmlformats.org/officeDocument/2006/relationships/control" Target="../activeX/activeX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7.xml"/><Relationship Id="rId2" Type="http://schemas.openxmlformats.org/officeDocument/2006/relationships/control" Target="../activeX/activeX26.xml"/><Relationship Id="rId1" Type="http://schemas.openxmlformats.org/officeDocument/2006/relationships/vmlDrawing" Target="../drawings/vmlDrawing6.vml"/><Relationship Id="rId5" Type="http://schemas.openxmlformats.org/officeDocument/2006/relationships/slideLayout" Target="../slideLayouts/slideLayout6.xml"/><Relationship Id="rId4" Type="http://schemas.openxmlformats.org/officeDocument/2006/relationships/control" Target="../activeX/activeX2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0.xml"/><Relationship Id="rId2" Type="http://schemas.openxmlformats.org/officeDocument/2006/relationships/control" Target="../activeX/activeX29.xml"/><Relationship Id="rId1" Type="http://schemas.openxmlformats.org/officeDocument/2006/relationships/vmlDrawing" Target="../drawings/vmlDrawing7.vml"/><Relationship Id="rId5" Type="http://schemas.openxmlformats.org/officeDocument/2006/relationships/slideLayout" Target="../slideLayouts/slideLayout6.xml"/><Relationship Id="rId4" Type="http://schemas.openxmlformats.org/officeDocument/2006/relationships/control" Target="../activeX/activeX3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3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8.vml"/><Relationship Id="rId5" Type="http://schemas.openxmlformats.org/officeDocument/2006/relationships/slideLayout" Target="../slideLayouts/slideLayout6.xml"/><Relationship Id="rId4" Type="http://schemas.openxmlformats.org/officeDocument/2006/relationships/control" Target="../activeX/activeX3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332656"/>
            <a:ext cx="3995936" cy="288032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у детей старшего дошкольного возраста первичных экономических представлений; развитие экономического мышления; закрепление основных экономических понятий.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3249" name="Picture 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65" r="565"/>
          <a:stretch>
            <a:fillRect/>
          </a:stretch>
        </p:blipFill>
        <p:spPr bwMode="auto">
          <a:xfrm>
            <a:off x="827584" y="1124744"/>
            <a:ext cx="4206875" cy="420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79512" y="1"/>
            <a:ext cx="4896544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Викторина по финансовой грамотности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«АЗБУКА ЮНОГО ФИНАНСИСТА»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4048" y="3861048"/>
            <a:ext cx="41399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Разработал: воспитатель группы                                                                старшего дошкольного возраста                                                               от 6 до 8 лет «Росинка»                                                                МБДОУ №9 «Метелица»                                                               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Мухаметдинова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Д. С.</a:t>
            </a: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6165304"/>
            <a:ext cx="309634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Сургут 2021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28600"/>
            <a:ext cx="7344816" cy="117348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9. Продолжите пословицу: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1556792"/>
            <a:ext cx="8676456" cy="1139496"/>
          </a:xfrm>
        </p:spPr>
        <p:txBody>
          <a:bodyPr numCol="2">
            <a:noAutofit/>
          </a:bodyPr>
          <a:lstStyle/>
          <a:p>
            <a:pPr>
              <a:lnSpc>
                <a:spcPct val="17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Бережёт</a:t>
            </a:r>
          </a:p>
          <a:p>
            <a:pPr>
              <a:lnSpc>
                <a:spcPct val="17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Раздаёт</a:t>
            </a:r>
          </a:p>
          <a:p>
            <a:pPr>
              <a:lnSpc>
                <a:spcPct val="170000"/>
              </a:lnSpc>
            </a:pP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Крадёт</a:t>
            </a:r>
          </a:p>
          <a:p>
            <a:pPr>
              <a:lnSpc>
                <a:spcPct val="17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Куёт</a:t>
            </a:r>
          </a:p>
          <a:p>
            <a:endParaRPr lang="ru-RU" sz="2400" dirty="0"/>
          </a:p>
        </p:txBody>
      </p:sp>
      <p:pic>
        <p:nvPicPr>
          <p:cNvPr id="5" name="Содержимое 4" descr="https://nsportal.ru/sites/default/files/docpreview_image/2021/02/28/poznavatelnaya_viktorina_po_finansovoy_gramotnosti_dlya_starshikh_doshkolnikov_azbuka_finansov.docx_image10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59803"/>
            <a:ext cx="7239000" cy="3119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33400"/>
            <a:ext cx="7466976" cy="102339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10. Организация, которая имеет право принимать деньги на хранение и давать их в долг, называется: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59632" y="4509120"/>
            <a:ext cx="7179007" cy="1144794"/>
          </a:xfrm>
        </p:spPr>
        <p:txBody>
          <a:bodyPr numCol="2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Ломбард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Музей     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Хранилище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Банк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nsportal.ru/sites/default/files/docpreview_image/2021/02/28/poznavatelnaya_viktorina_po_finansovoy_gramotnosti_dlya_starshikh_doshkolnikov_azbuka_finansov.docx_image9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6258272" cy="257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15200" cy="896144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11. Как называется денежная единица США?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628800"/>
            <a:ext cx="8219256" cy="1296144"/>
          </a:xfrm>
        </p:spPr>
        <p:txBody>
          <a:bodyPr numCol="2"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 Доллар       </a:t>
            </a:r>
          </a:p>
          <a:p>
            <a:pPr>
              <a:lnSpc>
                <a:spcPct val="150000"/>
              </a:lnSpc>
            </a:pPr>
            <a:r>
              <a:rPr lang="ru-RU" sz="3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Фунт стерлингов</a:t>
            </a:r>
          </a:p>
          <a:p>
            <a:pPr>
              <a:lnSpc>
                <a:spcPct val="150000"/>
              </a:lnSpc>
            </a:pPr>
            <a:endParaRPr lang="ru-RU" sz="35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 Франк</a:t>
            </a:r>
          </a:p>
          <a:p>
            <a:pPr>
              <a:lnSpc>
                <a:spcPct val="150000"/>
              </a:lnSpc>
            </a:pPr>
            <a:r>
              <a:rPr lang="ru-RU" sz="3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Рубль</a:t>
            </a:r>
          </a:p>
          <a:p>
            <a:endParaRPr lang="ru-RU" dirty="0"/>
          </a:p>
        </p:txBody>
      </p:sp>
      <p:pic>
        <p:nvPicPr>
          <p:cNvPr id="5" name="Содержимое 4" descr="https://www.freepngimg.com/thumb/money/59227-banknotes-decorative-elements-download-hq-png.pn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08446"/>
            <a:ext cx="7239000" cy="3022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47248" cy="60811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12. Её дают и предлагают, точней всего на рынке знают.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1268760"/>
            <a:ext cx="8712968" cy="1440160"/>
          </a:xfrm>
        </p:spPr>
        <p:txBody>
          <a:bodyPr numCol="2"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Плата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Скидка   </a:t>
            </a:r>
          </a:p>
          <a:p>
            <a:pPr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Цена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Такса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www.gifki.org/data/media/1502/prodavets-animatsionnaya-kartinka-0033.gif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86025"/>
            <a:ext cx="5534146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13. Вставьте словечко в стихотворение Н.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Кнушевицкой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5536" y="1484784"/>
            <a:ext cx="8136904" cy="1224136"/>
          </a:xfrm>
        </p:spPr>
        <p:txBody>
          <a:bodyPr numCol="2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Остаток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Сдача      </a:t>
            </a:r>
          </a:p>
          <a:p>
            <a:pPr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Долг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Чек</a:t>
            </a:r>
            <a:endParaRPr lang="ru-RU" sz="2000" b="1" dirty="0"/>
          </a:p>
        </p:txBody>
      </p:sp>
      <p:pic>
        <p:nvPicPr>
          <p:cNvPr id="5" name="Содержимое 4" descr="https://nsportal.ru/sites/default/files/docpreview_image/2021/02/28/poznavatelnaya_viktorina_po_finansovoy_gramotnosti_dlya_starshikh_doshkolnikov_azbuka_finansov.docx_image11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52762"/>
            <a:ext cx="72390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14. Монеток набери сто штук, что получилось милый друг?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528" y="1196752"/>
            <a:ext cx="8820472" cy="1872208"/>
          </a:xfrm>
        </p:spPr>
        <p:txBody>
          <a:bodyPr numCol="2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Копейка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Банкнота     </a:t>
            </a:r>
          </a:p>
          <a:p>
            <a:pPr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Рубль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Монета</a:t>
            </a:r>
            <a:endParaRPr lang="ru-RU" sz="2000" b="1" dirty="0"/>
          </a:p>
        </p:txBody>
      </p:sp>
      <p:pic>
        <p:nvPicPr>
          <p:cNvPr id="5" name="Содержимое 4" descr="https://ru2.anyfad.com/items/t1@e4233d9a-300a-4662-8ada-a5743d818103/Rubl---denezhnaya-edinica-Rossiyskoy-Federacii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75250"/>
            <a:ext cx="7239000" cy="348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5576" y="1484784"/>
          <a:ext cx="7632848" cy="3188247"/>
        </p:xfrm>
        <a:graphic>
          <a:graphicData uri="http://schemas.openxmlformats.org/drawingml/2006/table">
            <a:tbl>
              <a:tblPr/>
              <a:tblGrid>
                <a:gridCol w="254428"/>
                <a:gridCol w="7378420"/>
              </a:tblGrid>
              <a:tr h="203227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Какие расходы семьи НЕ </a:t>
                      </a:r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являются потребностями?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323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продукты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5323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оплату жилья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5323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развлечения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smtClean="0">
                <a:ln>
                  <a:noFill/>
                </a:ln>
                <a:solidFill>
                  <a:srgbClr val="385EA7"/>
                </a:solidFill>
                <a:effectLst/>
                <a:latin typeface="Tahoma" pitchFamily="34" charset="0"/>
                <a:cs typeface="Tahoma" pitchFamily="34" charset="0"/>
              </a:rPr>
              <a:t>Вопрос № 2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smtClean="0">
                <a:ln>
                  <a:noFill/>
                </a:ln>
                <a:solidFill>
                  <a:srgbClr val="385EA7"/>
                </a:solidFill>
                <a:effectLst/>
                <a:latin typeface="Tahoma" pitchFamily="34" charset="0"/>
                <a:cs typeface="Tahoma" pitchFamily="34" charset="0"/>
              </a:rPr>
              <a:t>Вопрос № 2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576" y="1340768"/>
          <a:ext cx="7776864" cy="3384376"/>
        </p:xfrm>
        <a:graphic>
          <a:graphicData uri="http://schemas.openxmlformats.org/drawingml/2006/table">
            <a:tbl>
              <a:tblPr/>
              <a:tblGrid>
                <a:gridCol w="259229"/>
                <a:gridCol w="7517635"/>
              </a:tblGrid>
              <a:tr h="8460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получают люди за свою работу?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6094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Квитанцию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46094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Заработную плату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46094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Сдачу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ontrols>
      <p:control spid="36866" name="DefaultOcx" r:id="rId2" imgW="257040" imgH="304920"/>
      <p:control spid="36867" name="HTMLOption1" r:id="rId3" imgW="257040" imgH="304920"/>
      <p:control spid="36868" name="HTMLOption2" r:id="rId4" imgW="257040" imgH="304920"/>
      <p:control spid="36870" name="HTMLOption3" r:id="rId5" imgW="257040" imgH="304920"/>
      <p:control spid="36871" name="HTMLOption4" r:id="rId6" imgW="257040" imgH="304920"/>
      <p:control spid="36872" name="HTMLOption5" r:id="rId7" imgW="257040" imgH="304920"/>
      <p:control spid="36873" name="HTMLOption6" r:id="rId8" imgW="257040" imgH="304920"/>
      <p:control spid="36874" name="HTMLOption7" r:id="rId9" imgW="257040" imgH="304920"/>
      <p:control spid="36875" name="HTMLOption8" r:id="rId10" imgW="257040" imgH="304920"/>
    </p:controls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smtClean="0">
                <a:ln>
                  <a:noFill/>
                </a:ln>
                <a:solidFill>
                  <a:srgbClr val="385EA7"/>
                </a:solidFill>
                <a:effectLst/>
                <a:latin typeface="Arial" pitchFamily="34" charset="0"/>
                <a:cs typeface="Arial" pitchFamily="34" charset="0"/>
              </a:rPr>
              <a:t>Вопрос № 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55576" y="1484785"/>
          <a:ext cx="7704856" cy="3312368"/>
        </p:xfrm>
        <a:graphic>
          <a:graphicData uri="http://schemas.openxmlformats.org/drawingml/2006/table">
            <a:tbl>
              <a:tblPr/>
              <a:tblGrid>
                <a:gridCol w="256829"/>
                <a:gridCol w="7448027"/>
              </a:tblGrid>
              <a:tr h="15741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Какой купюры не существует в России?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395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 рублей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395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рублей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395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 рублей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ontrols>
      <p:control spid="37890" name="DefaultOcx" r:id="rId2" imgW="257040" imgH="304920"/>
      <p:control spid="37891" name="HTMLOption1" r:id="rId3" imgW="257040" imgH="304920"/>
      <p:control spid="37892" name="HTMLOption2" r:id="rId4" imgW="257040" imgH="304920"/>
      <p:control spid="37893" name="HTMLOption3" r:id="rId5" imgW="257040" imgH="304920"/>
      <p:control spid="37894" name="HTMLOption4" r:id="rId6" imgW="257040" imgH="304920"/>
      <p:control spid="37895" name="HTMLOption5" r:id="rId7" imgW="257040" imgH="304920"/>
      <p:control spid="37896" name="HTMLOption6" r:id="rId8" imgW="257040" imgH="304920"/>
    </p:controls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59632" y="1556792"/>
          <a:ext cx="7272808" cy="3217637"/>
        </p:xfrm>
        <a:graphic>
          <a:graphicData uri="http://schemas.openxmlformats.org/drawingml/2006/table">
            <a:tbl>
              <a:tblPr/>
              <a:tblGrid>
                <a:gridCol w="242427"/>
                <a:gridCol w="7030381"/>
              </a:tblGrid>
              <a:tr h="118668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Тебе дали 65 рублей в виде пятирублевых монет. Сколько монет в 65 рублях</a:t>
                      </a:r>
                      <a:r>
                        <a:rPr lang="ru-RU" sz="2000" b="0" dirty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6985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монет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76985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монет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76985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монет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ontrols>
      <p:control spid="38913" name="DefaultOcx" r:id="rId2" imgW="257040" imgH="304920"/>
      <p:control spid="38914" name="HTMLOption1" r:id="rId3" imgW="257040" imgH="304920"/>
      <p:control spid="38915" name="HTMLOption2" r:id="rId4" imgW="257040" imgH="304920"/>
    </p:controls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383B3F"/>
                </a:solidFill>
                <a:latin typeface="Calibri"/>
                <a:ea typeface="Calibri"/>
                <a:cs typeface="Times New Roman"/>
              </a:rPr>
              <a:t>1. Доскажите словечко: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https://nsportal.ru/sites/default/files/docpreview_image/2021/02/28/poznavatelnaya_viktorina_po_finansovoy_gramotnosti_dlya_starshikh_doshkolnikov_azbuka_finansov.docx_image2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61811"/>
            <a:ext cx="7239000" cy="25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99592" y="1484784"/>
          <a:ext cx="7416824" cy="3240359"/>
        </p:xfrm>
        <a:graphic>
          <a:graphicData uri="http://schemas.openxmlformats.org/drawingml/2006/table">
            <a:tbl>
              <a:tblPr/>
              <a:tblGrid>
                <a:gridCol w="247228"/>
                <a:gridCol w="7169596"/>
              </a:tblGrid>
              <a:tr h="147475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Если цены на товары в следующие три года увеличатся в два раза, а заработная плата останется такой же как сейчас, вы сможете купить…?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8536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Больше товаров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8536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Меньше товаров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8536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Столько же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ontrols>
      <p:control spid="39937" name="DefaultOcx" r:id="rId2" imgW="257040" imgH="304920"/>
      <p:control spid="39938" name="HTMLOption1" r:id="rId3" imgW="257040" imgH="304920"/>
      <p:control spid="39939" name="HTMLOption2" r:id="rId4" imgW="257040" imgH="3049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71600" y="1412776"/>
          <a:ext cx="7344816" cy="3168352"/>
        </p:xfrm>
        <a:graphic>
          <a:graphicData uri="http://schemas.openxmlformats.org/drawingml/2006/table">
            <a:tbl>
              <a:tblPr/>
              <a:tblGrid>
                <a:gridCol w="244827"/>
                <a:gridCol w="7099989"/>
              </a:tblGrid>
              <a:tr h="7920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Когда следует откладывать деньги для накопления?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Откладывать какую-то часть при получении зарплаты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Откладывать в конце месяца, если что-то осталось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 разницы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ontrols>
      <p:control spid="40961" name="DefaultOcx" r:id="rId2" imgW="257040" imgH="304920"/>
      <p:control spid="40962" name="HTMLOption1" r:id="rId3" imgW="257040" imgH="304920"/>
      <p:control spid="40963" name="HTMLOption2" r:id="rId4" imgW="257040" imgH="304920"/>
    </p:controls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99592" y="1268760"/>
          <a:ext cx="7488832" cy="3384376"/>
        </p:xfrm>
        <a:graphic>
          <a:graphicData uri="http://schemas.openxmlformats.org/drawingml/2006/table">
            <a:tbl>
              <a:tblPr/>
              <a:tblGrid>
                <a:gridCol w="249628"/>
                <a:gridCol w="7239204"/>
              </a:tblGrid>
              <a:tr h="8460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из перечисленного является желанием, а не потребностью?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6094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Оплата всех счетов, покупка продуктов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46094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Траты на образование, одежду, лекарства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46094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Траты на походы в кино и парки, покупка игрушек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ontrols>
      <p:control spid="42000" name="DefaultOcx" r:id="rId2" imgW="257040" imgH="304920"/>
      <p:control spid="42001" name="HTMLOption1" r:id="rId3" imgW="257040" imgH="304920"/>
      <p:control spid="42002" name="HTMLOption2" r:id="rId4" imgW="257040" imgH="304920"/>
    </p:controls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99592" y="1412775"/>
          <a:ext cx="7488832" cy="3240361"/>
        </p:xfrm>
        <a:graphic>
          <a:graphicData uri="http://schemas.openxmlformats.org/drawingml/2006/table">
            <a:tbl>
              <a:tblPr/>
              <a:tblGrid>
                <a:gridCol w="249628"/>
                <a:gridCol w="7239204"/>
              </a:tblGrid>
              <a:tr h="119506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Какой выход будет лучше из ситуации, когда у вас сумма расходов превышает сумму доходов?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1766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Брать деньги в долг для обеспечения себя тем, что хочется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81766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Уменьшить расходы и не брать в долг денег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81766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Увеличить доходы и контролировать расходы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ontrols>
      <p:control spid="43009" name="DefaultOcx" r:id="rId2" imgW="257040" imgH="304920"/>
      <p:control spid="43010" name="HTMLOption1" r:id="rId3" imgW="257040" imgH="304920"/>
      <p:control spid="43011" name="HTMLOption2" r:id="rId4" imgW="257040" imgH="3049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87624" y="1412776"/>
          <a:ext cx="7344816" cy="3312368"/>
        </p:xfrm>
        <a:graphic>
          <a:graphicData uri="http://schemas.openxmlformats.org/drawingml/2006/table">
            <a:tbl>
              <a:tblPr/>
              <a:tblGrid>
                <a:gridCol w="244828"/>
                <a:gridCol w="7099988"/>
              </a:tblGrid>
              <a:tr h="6016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такое кредит?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4568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Это заимствование денег, и возврат их к определенному сроку и с процентами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54568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Это возможность положить свои деньги в банк, и получить потом прибыль</a:t>
                      </a: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616">
                <a:tc>
                  <a:txBody>
                    <a:bodyPr/>
                    <a:lstStyle/>
                    <a:p>
                      <a:pPr algn="l" fontAlgn="ctr"/>
                      <a:endParaRPr lang="ru-RU" sz="20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Это заимствование денег с возможностью </a:t>
                      </a:r>
                      <a:r>
                        <a:rPr lang="ru-RU" sz="20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невозврата</a:t>
                      </a:r>
                      <a:endParaRPr lang="ru-RU" sz="2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024" marR="65024" marT="32512" marB="32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ontrols>
      <p:control spid="45057" name="DefaultOcx" r:id="rId2" imgW="257040" imgH="304920"/>
      <p:control spid="45058" name="HTMLOption1" r:id="rId3" imgW="257040" imgH="304920"/>
      <p:control spid="45059" name="HTMLOption2" r:id="rId4" imgW="257040" imgH="304920"/>
    </p:controls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780928"/>
            <a:ext cx="8183880" cy="72008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Тратьте деньги с умом!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. Вот загадка, дай ответ, знаешь слово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или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нет?</a:t>
            </a: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6347048" cy="2651664"/>
          </a:xfrm>
        </p:spPr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4653136"/>
            <a:ext cx="7239000" cy="1852216"/>
          </a:xfrm>
        </p:spPr>
        <p:txBody>
          <a:bodyPr numCol="2"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Копилка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Банк     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Кошелек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Сумка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s://nsportal.ru/sites/default/files/docpreview_image/2021/02/28/poznavatelnaya_viktorina_po_finansovoy_gramotnosti_dlya_starshikh_doshkolnikov_azbuka_finansov.docx_image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00808"/>
            <a:ext cx="547260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3. Что можно купить за деньги?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6491064" cy="1067488"/>
          </a:xfrm>
        </p:spPr>
        <p:txBody>
          <a:bodyPr numCol="2"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Месяц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 Радуга   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 Мяч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Солнце</a:t>
            </a:r>
          </a:p>
          <a:p>
            <a:endParaRPr lang="ru-RU" dirty="0"/>
          </a:p>
        </p:txBody>
      </p:sp>
      <p:pic>
        <p:nvPicPr>
          <p:cNvPr id="7" name="Содержимое 6" descr="https://nsportal.ru/sites/default/files/docpreview_image/2021/02/28/poznavatelnaya_viktorina_po_finansovoy_gramotnosti_dlya_starshikh_doshkolnikov_azbuka_finansov.docx_image3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68077"/>
            <a:ext cx="7239000" cy="130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4. Что известная пословица предлагает взамен ста рублей?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3645024"/>
            <a:ext cx="7787208" cy="1440160"/>
          </a:xfrm>
        </p:spPr>
        <p:txBody>
          <a:bodyPr numCol="2"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Сто евро</a:t>
            </a:r>
          </a:p>
          <a:p>
            <a:pPr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Сто долларов      </a:t>
            </a:r>
          </a:p>
          <a:p>
            <a:pPr>
              <a:lnSpc>
                <a:spcPct val="150000"/>
              </a:lnSpc>
              <a:buNone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Сто мячей</a:t>
            </a:r>
          </a:p>
          <a:p>
            <a:pPr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Сто друзей</a:t>
            </a:r>
            <a:endParaRPr lang="ru-RU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824136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333333"/>
                </a:solidFill>
                <a:latin typeface="Times New Roman"/>
                <a:ea typeface="Times New Roman"/>
              </a:rPr>
              <a:t>5. 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Как вы считаете, как называется сделка, когда папа Карло меняет свою куртку на азбуку для Буратино?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268760"/>
            <a:ext cx="6851104" cy="1152128"/>
          </a:xfrm>
        </p:spPr>
        <p:txBody>
          <a:bodyPr numCol="2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Приход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Услуга     </a:t>
            </a:r>
          </a:p>
          <a:p>
            <a:pPr>
              <a:lnSpc>
                <a:spcPct val="150000"/>
              </a:lnSpc>
            </a:pP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Бартер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Баланс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cdn.mamazin.com.ua/img/products_pictures/large_20181111131445850317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86025"/>
            <a:ext cx="6907203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99176" cy="536104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6. За сметану, хлеб и сыр в кассе чек пробьёт... 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52736"/>
            <a:ext cx="5897880" cy="288032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Менеджер              </a:t>
            </a:r>
          </a:p>
          <a:p>
            <a:pPr>
              <a:lnSpc>
                <a:spcPct val="160000"/>
              </a:lnSpc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Кассир</a:t>
            </a:r>
          </a:p>
          <a:p>
            <a:pPr>
              <a:lnSpc>
                <a:spcPct val="160000"/>
              </a:lnSpc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 Банкир </a:t>
            </a:r>
          </a:p>
          <a:p>
            <a:pPr>
              <a:lnSpc>
                <a:spcPct val="160000"/>
              </a:lnSpc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Продавец</a:t>
            </a:r>
          </a:p>
          <a:p>
            <a:endParaRPr lang="ru-RU" sz="2800" b="1" dirty="0"/>
          </a:p>
        </p:txBody>
      </p:sp>
      <p:pic>
        <p:nvPicPr>
          <p:cNvPr id="6" name="Содержимое 5" descr="https://avatars.mds.yandex.net/get-pdb/2387605/6639ed30-d611-46ef-a5bd-0bc1fd8e838f/s1200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844824"/>
            <a:ext cx="4371975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7248" cy="151216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200" dirty="0">
                <a:solidFill>
                  <a:srgbClr val="333333"/>
                </a:solidFill>
                <a:latin typeface="Times New Roman"/>
                <a:ea typeface="Times New Roman"/>
              </a:rPr>
              <a:t>7. Назовите любимый детьми продукт, о котором экономисты говорят: «это умение продать одну картофелину по цене килограмма»?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988840"/>
            <a:ext cx="7427168" cy="1584176"/>
          </a:xfrm>
        </p:spPr>
        <p:txBody>
          <a:bodyPr numCol="2"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Картофель - фри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Кириешки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Чипсы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Крекеры</a:t>
            </a:r>
          </a:p>
          <a:p>
            <a:endParaRPr lang="ru-RU" sz="1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7239000" cy="329237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Рисунок 4" descr="https://nsportal.ru/sites/default/files/docpreview_image/2021/02/28/poznavatelnaya_viktorina_po_finansovoy_gramotnosti_dlya_starshikh_doshkolnikov_azbuka_finansov.docx_image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509120"/>
            <a:ext cx="727280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43192" cy="176024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8. Переставьте буквы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так,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чтоб получилось слово, и узнаете, как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называют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деньги, получаемые в добавление к заработной плате за особые успехи в работе.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4005064"/>
            <a:ext cx="7571184" cy="1800200"/>
          </a:xfrm>
        </p:spPr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4365104"/>
            <a:ext cx="8686800" cy="2140248"/>
          </a:xfrm>
        </p:spPr>
        <p:txBody>
          <a:bodyPr numCol="2"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Пенсия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Премия    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Ребус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Ставка</a:t>
            </a:r>
          </a:p>
          <a:p>
            <a:endParaRPr lang="ru-RU" dirty="0"/>
          </a:p>
        </p:txBody>
      </p:sp>
      <p:pic>
        <p:nvPicPr>
          <p:cNvPr id="5" name="Рисунок 4" descr="https://nsportal.ru/sites/default/files/docpreview_image/2021/02/28/poznavatelnaya_viktorina_po_finansovoy_gramotnosti_dlya_starshikh_doshkolnikov_azbuka_finansov.docx_image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04864"/>
            <a:ext cx="453650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633</TotalTime>
  <Words>607</Words>
  <Application>Microsoft Office PowerPoint</Application>
  <PresentationFormat>Экран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Изящная</vt:lpstr>
      <vt:lpstr>Формирование у детей старшего дошкольного возраста первичных экономических представлений; развитие экономического мышления; закрепление основных экономических понятий.</vt:lpstr>
      <vt:lpstr>1. Доскажите словечко:</vt:lpstr>
      <vt:lpstr>2. Вот загадка, дай ответ, знаешь слово     или нет? </vt:lpstr>
      <vt:lpstr>3. Что можно купить за деньги? </vt:lpstr>
      <vt:lpstr>4. Что известная пословица предлагает взамен ста рублей? </vt:lpstr>
      <vt:lpstr>5. Как вы считаете, как называется сделка, когда папа Карло меняет свою куртку на азбуку для Буратино? </vt:lpstr>
      <vt:lpstr>6. За сметану, хлеб и сыр в кассе чек пробьёт... </vt:lpstr>
      <vt:lpstr>7. Назовите любимый детьми продукт, о котором экономисты говорят: «это умение продать одну картофелину по цене килограмма»? </vt:lpstr>
      <vt:lpstr>8. Переставьте буквы так, чтоб получилось слово, и узнаете, как называют деньги, получаемые в добавление к заработной плате за особые успехи в работе. </vt:lpstr>
      <vt:lpstr>9. Продолжите пословицу: </vt:lpstr>
      <vt:lpstr>10. Организация, которая имеет право принимать деньги на хранение и давать их в долг, называется: </vt:lpstr>
      <vt:lpstr>11. Как называется денежная единица США?</vt:lpstr>
      <vt:lpstr>12. Её дают и предлагают, точней всего на рынке знают.</vt:lpstr>
      <vt:lpstr>13. Вставьте словечко в стихотворение Н. Кнушевицкой. </vt:lpstr>
      <vt:lpstr>14. Монеток набери сто штук, что получилось милый друг? </vt:lpstr>
      <vt:lpstr>Слайд 16</vt:lpstr>
      <vt:lpstr>.</vt:lpstr>
      <vt:lpstr>.</vt:lpstr>
      <vt:lpstr>.</vt:lpstr>
      <vt:lpstr>.</vt:lpstr>
      <vt:lpstr>.</vt:lpstr>
      <vt:lpstr>.</vt:lpstr>
      <vt:lpstr>.</vt:lpstr>
      <vt:lpstr>.</vt:lpstr>
      <vt:lpstr>Спасибо за внимание! Тратьте деньги с умом!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TOSHIBA</cp:lastModifiedBy>
  <cp:revision>74</cp:revision>
  <dcterms:created xsi:type="dcterms:W3CDTF">2021-03-18T17:04:47Z</dcterms:created>
  <dcterms:modified xsi:type="dcterms:W3CDTF">2023-01-18T19:35:48Z</dcterms:modified>
</cp:coreProperties>
</file>